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notesMasterIdLst>
    <p:notesMasterId r:id="rId19"/>
  </p:notesMasterIdLst>
  <p:sldIdLst>
    <p:sldId id="256" r:id="rId5"/>
    <p:sldId id="267" r:id="rId6"/>
    <p:sldId id="257" r:id="rId7"/>
    <p:sldId id="259" r:id="rId8"/>
    <p:sldId id="268" r:id="rId9"/>
    <p:sldId id="269" r:id="rId10"/>
    <p:sldId id="260" r:id="rId11"/>
    <p:sldId id="261" r:id="rId12"/>
    <p:sldId id="262" r:id="rId13"/>
    <p:sldId id="264" r:id="rId14"/>
    <p:sldId id="265" r:id="rId15"/>
    <p:sldId id="263" r:id="rId16"/>
    <p:sldId id="266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6.jpeg>
</file>

<file path=ppt/media/image7.JP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AC965-93D5-4BF2-BEB3-753A18A2DA84}" type="datetimeFigureOut">
              <a:rPr lang="en-US" smtClean="0"/>
              <a:t>4/15/2014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782511-E6CA-4337-83DD-3F4EDFA36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01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82511-E6CA-4337-83DD-3F4EDFA36E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388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296D5-E3CF-4672-8939-A7C2F0F5EC5D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735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02E2E-7E1A-4CF8-B33B-7A3A0C846DC2}" type="datetime1">
              <a:rPr lang="en-US" smtClean="0"/>
              <a:t>4/15/2014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49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046AC-902E-42C0-88FC-A13213B32EAE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059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6F805-971A-403C-A032-DEFF7CF3C983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35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7BC926-D3EC-4D9D-A99F-9E843187F3B0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73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D8B8A-C6A1-4E34-A79C-7660F8ED0256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178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E39B4-CFBF-45CF-82E8-4594DA2BC016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909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C5273-F1EA-4469-BB96-269557B0EFD7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81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1EF98-F8EA-4C17-B600-10F3495D73A0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288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1989" y="420824"/>
            <a:ext cx="10018713" cy="105727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1989" y="1629636"/>
            <a:ext cx="10018713" cy="4102101"/>
          </a:xfrm>
        </p:spPr>
        <p:txBody>
          <a:bodyPr anchor="ctr"/>
          <a:lstStyle>
            <a:lvl1pPr>
              <a:defRPr sz="3200"/>
            </a:lvl1pPr>
            <a:lvl2pPr>
              <a:defRPr sz="2600"/>
            </a:lvl2pPr>
            <a:lvl3pPr>
              <a:defRPr sz="20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D28D5-0840-4988-BF4D-6D4AA1076FF1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96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8" y="2421505"/>
            <a:ext cx="8930747" cy="2110382"/>
          </a:xfrm>
        </p:spPr>
        <p:txBody>
          <a:bodyPr anchor="b">
            <a:normAutofit/>
          </a:bodyPr>
          <a:lstStyle>
            <a:lvl1pPr algn="r">
              <a:defRPr sz="6000" b="0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6B093-F3D2-4BE9-838E-E3D4B84B74A6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61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11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1489075"/>
            <a:ext cx="4895055" cy="43021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1489075"/>
            <a:ext cx="4895056" cy="43021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AAB6-E895-4CF5-8797-8DBFC83C491D}" type="datetime1">
              <a:rPr lang="en-US" smtClean="0"/>
              <a:t>4/15/2014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586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10C82-80B6-439C-A993-8C06E994D74A}" type="datetime1">
              <a:rPr lang="en-US" smtClean="0"/>
              <a:t>4/15/2014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292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3ABEB-97E0-4DED-AEF3-FAB70F021CC7}" type="datetime1">
              <a:rPr lang="en-US" smtClean="0"/>
              <a:t>4/15/2014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399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76860-5976-4A44-8E7A-96795D52A085}" type="datetime1">
              <a:rPr lang="en-US" smtClean="0"/>
              <a:t>4/15/2014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13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1843B-E1B4-43C8-9F5C-31408ABDC424}" type="datetime1">
              <a:rPr lang="en-US" smtClean="0"/>
              <a:t>4/15/2014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502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A8D32-FC45-449B-9B90-E5553677A65C}" type="datetime1">
              <a:rPr lang="en-US" smtClean="0"/>
              <a:t>4/15/2014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377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E17704D-19AD-47EC-889C-2F8A90D9F71A}" type="datetime1">
              <a:rPr lang="en-US" smtClean="0"/>
              <a:t>4/15/2014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C6BB475-B640-4DD3-A1AA-1CF10A44AA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37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75-Project </a:t>
            </a:r>
            <a:r>
              <a:rPr lang="en-US" dirty="0" smtClean="0"/>
              <a:t>PAM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Daniel Olsen (</a:t>
            </a:r>
            <a:r>
              <a:rPr lang="en-US" dirty="0" smtClean="0"/>
              <a:t>CE), Nicholas </a:t>
            </a:r>
            <a:r>
              <a:rPr lang="en-US" dirty="0"/>
              <a:t>Lowman (CE</a:t>
            </a:r>
            <a:r>
              <a:rPr lang="en-US" dirty="0" smtClean="0"/>
              <a:t>) </a:t>
            </a:r>
            <a:endParaRPr lang="en-US" dirty="0"/>
          </a:p>
          <a:p>
            <a:r>
              <a:rPr lang="en-US" dirty="0" smtClean="0"/>
              <a:t>Casey </a:t>
            </a:r>
            <a:r>
              <a:rPr lang="en-US" dirty="0"/>
              <a:t>Spencer (</a:t>
            </a:r>
            <a:r>
              <a:rPr lang="en-US" dirty="0" smtClean="0"/>
              <a:t>EE), Chance </a:t>
            </a:r>
            <a:r>
              <a:rPr lang="en-US" dirty="0"/>
              <a:t>Baker (</a:t>
            </a:r>
            <a:r>
              <a:rPr lang="en-US" dirty="0" smtClean="0"/>
              <a:t>EE) </a:t>
            </a:r>
          </a:p>
          <a:p>
            <a:r>
              <a:rPr lang="en-US" dirty="0" smtClean="0"/>
              <a:t>Jeffrey </a:t>
            </a:r>
            <a:r>
              <a:rPr lang="en-US" dirty="0"/>
              <a:t>Burdick (ME)- </a:t>
            </a:r>
            <a:r>
              <a:rPr lang="en-US" dirty="0" smtClean="0"/>
              <a:t>PM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09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 Control Software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9" name="Content Placeholder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51396896"/>
              </p:ext>
            </p:extLst>
          </p:nvPr>
        </p:nvGraphicFramePr>
        <p:xfrm>
          <a:off x="2346572" y="1827177"/>
          <a:ext cx="8276096" cy="32493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66905"/>
                <a:gridCol w="1675227"/>
                <a:gridCol w="1868522"/>
                <a:gridCol w="2665442"/>
              </a:tblGrid>
              <a:tr h="27375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Solution</a:t>
                      </a: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B9 Creator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MiiCraft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Creation Workshop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375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Language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</a:t>
                      </a:r>
                      <a:r>
                        <a:rPr lang="en-US" sz="2000" dirty="0" smtClean="0">
                          <a:effectLst/>
                        </a:rPr>
                        <a:t>++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Python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</a:t>
                      </a:r>
                      <a:r>
                        <a:rPr lang="en-US" sz="2000" dirty="0" smtClean="0">
                          <a:effectLst/>
                        </a:rPr>
                        <a:t>#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7352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Cross-platform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✗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7352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Slicing Software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Custom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err="1" smtClean="0">
                          <a:effectLst/>
                        </a:rPr>
                        <a:t>Skeinforge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Slic3r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7352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G-Code Support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✗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375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CAD File Input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STL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STL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STL, OBJ, </a:t>
                      </a:r>
                      <a:r>
                        <a:rPr lang="en-US" sz="2000" dirty="0" smtClean="0">
                          <a:effectLst/>
                        </a:rPr>
                        <a:t>3DS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47352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Able to Add Supports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✗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✓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375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Image Output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SLC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SVG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SVG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298353" y="5122196"/>
            <a:ext cx="8505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Table 1. </a:t>
            </a:r>
            <a:r>
              <a:rPr lang="en-US" dirty="0"/>
              <a:t>Comparison chart of three open-source </a:t>
            </a:r>
            <a:r>
              <a:rPr lang="en-US" dirty="0" smtClean="0"/>
              <a:t>printer control </a:t>
            </a:r>
            <a:r>
              <a:rPr lang="en-US" dirty="0"/>
              <a:t>software for DLP printer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24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Block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906" y="1666015"/>
            <a:ext cx="10408877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829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Chassis Design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312" y="1489075"/>
            <a:ext cx="6072843" cy="4302125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315" y="1489075"/>
            <a:ext cx="3242245" cy="43021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7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Would the use of two lead screws be more appropriate?</a:t>
            </a:r>
          </a:p>
          <a:p>
            <a:pPr lvl="0"/>
            <a:r>
              <a:rPr lang="en-US" dirty="0"/>
              <a:t>What would be the most effective and elegant projector mounting </a:t>
            </a:r>
            <a:r>
              <a:rPr lang="en-US" dirty="0" smtClean="0"/>
              <a:t>system?</a:t>
            </a:r>
          </a:p>
          <a:p>
            <a:pPr lvl="0"/>
            <a:r>
              <a:rPr lang="en-US" dirty="0" smtClean="0"/>
              <a:t>How </a:t>
            </a:r>
            <a:r>
              <a:rPr lang="en-US" smtClean="0"/>
              <a:t>to optics?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28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AutoNum type="arabicPeriod"/>
            </a:pPr>
            <a:r>
              <a:rPr lang="en-US" dirty="0" err="1" smtClean="0"/>
              <a:t>Materialise</a:t>
            </a:r>
            <a:r>
              <a:rPr lang="en-US" dirty="0"/>
              <a:t>, "Mammoth </a:t>
            </a:r>
            <a:r>
              <a:rPr lang="en-US" dirty="0" err="1"/>
              <a:t>Stereolithography</a:t>
            </a:r>
            <a:r>
              <a:rPr lang="en-US" dirty="0"/>
              <a:t> Video from  </a:t>
            </a:r>
            <a:r>
              <a:rPr lang="en-US" dirty="0" smtClean="0"/>
              <a:t>      </a:t>
            </a:r>
            <a:r>
              <a:rPr lang="en-US" dirty="0" err="1" smtClean="0"/>
              <a:t>Materialise</a:t>
            </a:r>
            <a:r>
              <a:rPr lang="en-US" dirty="0"/>
              <a:t>," 17 December 2008. [Online]. Available: https://www.youtube.com/watch?v=ky87zxNy1oo. [Accessed 14 April 2014</a:t>
            </a:r>
            <a:r>
              <a:rPr lang="en-US" dirty="0" smtClean="0"/>
              <a:t>].</a:t>
            </a:r>
          </a:p>
          <a:p>
            <a:pPr marL="514350" indent="-514350">
              <a:buAutoNum type="arabicPeriod"/>
            </a:pPr>
            <a:r>
              <a:rPr lang="en-US" dirty="0" smtClean="0"/>
              <a:t>C</a:t>
            </a:r>
            <a:r>
              <a:rPr lang="en-US" dirty="0"/>
              <a:t>. B. Store, "3D Printer Time Lapse at the CU Book Store," 25 </a:t>
            </a:r>
            <a:r>
              <a:rPr lang="en-US" dirty="0" err="1"/>
              <a:t>Febuary</a:t>
            </a:r>
            <a:r>
              <a:rPr lang="en-US" dirty="0"/>
              <a:t> 2014. [Online]. Available: https://www.youtube.com/watch?v=wahE2unvnVk. [Accessed 14 April 2014</a:t>
            </a:r>
            <a:r>
              <a:rPr lang="en-US" dirty="0" smtClean="0"/>
              <a:t>].</a:t>
            </a:r>
          </a:p>
          <a:p>
            <a:pPr marL="514350" indent="-514350">
              <a:buAutoNum type="arabicPeriod"/>
            </a:pPr>
            <a:r>
              <a:rPr lang="en-US" dirty="0" smtClean="0"/>
              <a:t>B</a:t>
            </a:r>
            <a:r>
              <a:rPr lang="en-US" dirty="0"/>
              <a:t>. Creations, "3D printed skull," 27 April 2012. [Online]. Available: http://youtu.be/J_82ET_otsQ. [Accessed 14 April 2014].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18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What is 3D Printing?</a:t>
            </a:r>
            <a:endParaRPr lang="en-US" b="1" dirty="0"/>
          </a:p>
        </p:txBody>
      </p:sp>
      <p:pic>
        <p:nvPicPr>
          <p:cNvPr id="6" name="FDM Prin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05125" y="1630363"/>
            <a:ext cx="7291388" cy="41021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827039" y="5354595"/>
            <a:ext cx="245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Video 1. FDM Printer [1]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22758" y="6047590"/>
            <a:ext cx="245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Video 1. FDM Printer [1]</a:t>
            </a:r>
          </a:p>
        </p:txBody>
      </p:sp>
    </p:spTree>
    <p:extLst>
      <p:ext uri="{BB962C8B-B14F-4D97-AF65-F5344CB8AC3E}">
        <p14:creationId xmlns:p14="http://schemas.microsoft.com/office/powerpoint/2010/main" val="178074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 smtClean="0"/>
              <a:t>Current hobbyist 3D printers are imprecise and fault-prone</a:t>
            </a:r>
          </a:p>
          <a:p>
            <a:pPr fontAlgn="base"/>
            <a:r>
              <a:rPr lang="en-US" dirty="0" smtClean="0"/>
              <a:t>High </a:t>
            </a:r>
            <a:r>
              <a:rPr lang="en-US" dirty="0"/>
              <a:t>resolution additive manufacturing is currently not accessible for </a:t>
            </a:r>
            <a:r>
              <a:rPr lang="en-US" dirty="0" smtClean="0"/>
              <a:t>hobbyists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4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DLP PAM system can produce higher quality and faster prints over current extruder based 3D </a:t>
            </a:r>
            <a:r>
              <a:rPr lang="en-US" dirty="0" smtClean="0"/>
              <a:t>printers</a:t>
            </a:r>
          </a:p>
          <a:p>
            <a:r>
              <a:rPr lang="en-US" dirty="0" smtClean="0"/>
              <a:t>Use </a:t>
            </a:r>
            <a:r>
              <a:rPr lang="en-US" dirty="0"/>
              <a:t>off-the-shelf open-source hardware to create an open-source DLP PAM system that is accessible to the </a:t>
            </a:r>
            <a:r>
              <a:rPr lang="en-US" dirty="0" smtClean="0"/>
              <a:t>hobbyist</a:t>
            </a:r>
            <a:endParaRPr lang="en-US" b="1" dirty="0"/>
          </a:p>
          <a:p>
            <a:r>
              <a:rPr lang="en-US" dirty="0"/>
              <a:t>Create a thoroughly documented reference design for the hobbyist community to build </a:t>
            </a:r>
            <a:r>
              <a:rPr lang="en-US" dirty="0" smtClean="0"/>
              <a:t>upon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66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 smtClean="0"/>
              <a:t>Photoresin</a:t>
            </a:r>
            <a:r>
              <a:rPr lang="en-US" b="1" dirty="0" smtClean="0"/>
              <a:t> </a:t>
            </a:r>
            <a:r>
              <a:rPr lang="en-US" b="1" dirty="0"/>
              <a:t>A</a:t>
            </a:r>
            <a:r>
              <a:rPr lang="en-US" b="1" dirty="0" smtClean="0"/>
              <a:t>dditive Manufacturing </a:t>
            </a:r>
            <a:endParaRPr lang="en-US" b="1" dirty="0"/>
          </a:p>
        </p:txBody>
      </p:sp>
      <p:pic>
        <p:nvPicPr>
          <p:cNvPr id="6" name="SLA Printer Comercial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84313" y="2278063"/>
            <a:ext cx="4894262" cy="2722562"/>
          </a:xfrm>
        </p:spPr>
      </p:pic>
      <p:pic>
        <p:nvPicPr>
          <p:cNvPr id="7" name="SLA Printer Hoppyist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07175" y="1803400"/>
            <a:ext cx="4895850" cy="367188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285127" y="5371070"/>
            <a:ext cx="3602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Video 2. Commercial SLA Printer [2]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08783" y="5740402"/>
            <a:ext cx="3308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Video 3. Hobbyist DLP Printer [3]</a:t>
            </a:r>
          </a:p>
        </p:txBody>
      </p:sp>
    </p:spTree>
    <p:extLst>
      <p:ext uri="{BB962C8B-B14F-4D97-AF65-F5344CB8AC3E}">
        <p14:creationId xmlns:p14="http://schemas.microsoft.com/office/powerpoint/2010/main" val="3382029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786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955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 Gap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Current </a:t>
            </a:r>
            <a:r>
              <a:rPr lang="en-US" dirty="0" err="1"/>
              <a:t>photoresin</a:t>
            </a:r>
            <a:r>
              <a:rPr lang="en-US" dirty="0"/>
              <a:t> additive manufacturing (PAM) systems have small build volumes</a:t>
            </a:r>
          </a:p>
          <a:p>
            <a:pPr fontAlgn="base"/>
            <a:r>
              <a:rPr lang="en-US" dirty="0"/>
              <a:t>Available PAM systems use proprietary hardware and </a:t>
            </a:r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6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Criteria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Accessible to the hobbyist</a:t>
            </a:r>
          </a:p>
          <a:p>
            <a:r>
              <a:rPr lang="en-US" dirty="0"/>
              <a:t>Open Source and Free </a:t>
            </a:r>
            <a:r>
              <a:rPr lang="en-US" dirty="0" smtClean="0"/>
              <a:t>(as </a:t>
            </a:r>
            <a:r>
              <a:rPr lang="en-US" dirty="0"/>
              <a:t>in </a:t>
            </a:r>
            <a:r>
              <a:rPr lang="en-US" dirty="0" smtClean="0"/>
              <a:t>speech)</a:t>
            </a:r>
            <a:endParaRPr lang="en-US" dirty="0"/>
          </a:p>
          <a:p>
            <a:r>
              <a:rPr lang="en-US" dirty="0"/>
              <a:t>Precise and repeatable</a:t>
            </a:r>
          </a:p>
          <a:p>
            <a:r>
              <a:rPr lang="en-US" dirty="0"/>
              <a:t>Able to enlarge print area or have larger print area from </a:t>
            </a:r>
            <a:r>
              <a:rPr lang="en-US" dirty="0" smtClean="0"/>
              <a:t>beginning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41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Print Control </a:t>
            </a:r>
            <a:r>
              <a:rPr lang="en-US" dirty="0" smtClean="0"/>
              <a:t>Software- Daniel </a:t>
            </a:r>
            <a:r>
              <a:rPr lang="en-US" dirty="0"/>
              <a:t>Olsen</a:t>
            </a:r>
          </a:p>
          <a:p>
            <a:pPr fontAlgn="base"/>
            <a:r>
              <a:rPr lang="en-US" dirty="0"/>
              <a:t>Motors/Motor Control- Casey Spencer</a:t>
            </a:r>
          </a:p>
          <a:p>
            <a:pPr fontAlgn="base"/>
            <a:r>
              <a:rPr lang="en-US" dirty="0"/>
              <a:t>Mechanical Motion System/Chassis- Jeff Burdick</a:t>
            </a:r>
          </a:p>
          <a:p>
            <a:pPr fontAlgn="base"/>
            <a:r>
              <a:rPr lang="en-US" dirty="0" smtClean="0"/>
              <a:t>Resin Management and Optics- </a:t>
            </a:r>
            <a:r>
              <a:rPr lang="en-US" dirty="0"/>
              <a:t>Chance </a:t>
            </a:r>
            <a:r>
              <a:rPr lang="en-US" dirty="0" smtClean="0"/>
              <a:t>Baker</a:t>
            </a:r>
          </a:p>
          <a:p>
            <a:pPr fontAlgn="base"/>
            <a:r>
              <a:rPr lang="en-US" dirty="0" smtClean="0"/>
              <a:t>Hardware Software Interface- </a:t>
            </a:r>
            <a:r>
              <a:rPr lang="en-US" dirty="0"/>
              <a:t>Nick </a:t>
            </a:r>
            <a:r>
              <a:rPr lang="en-US" dirty="0" smtClean="0"/>
              <a:t>Lowman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8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ISO 262 - metric screw thread dimensions</a:t>
            </a:r>
          </a:p>
          <a:p>
            <a:r>
              <a:rPr lang="en-US" dirty="0"/>
              <a:t>DIN 103  -  Trapezoidal lead screw dimensions</a:t>
            </a:r>
          </a:p>
          <a:p>
            <a:r>
              <a:rPr lang="en-US" dirty="0"/>
              <a:t>ANSI/NEMA MG 1-2011  -  Stepper motor mounting dimensions</a:t>
            </a:r>
          </a:p>
          <a:p>
            <a:r>
              <a:rPr lang="en-US" dirty="0"/>
              <a:t>ISO 6983  -  G-Code</a:t>
            </a:r>
          </a:p>
          <a:p>
            <a:r>
              <a:rPr lang="en-US" dirty="0"/>
              <a:t>ISO 10303-21  -  STEP file</a:t>
            </a:r>
          </a:p>
          <a:p>
            <a:r>
              <a:rPr lang="en-US" dirty="0"/>
              <a:t>STL file format ( ungoverned )</a:t>
            </a:r>
          </a:p>
          <a:p>
            <a:r>
              <a:rPr lang="en-US" dirty="0"/>
              <a:t>ISO/ASTM 52915:2013  -   Additive manufacturing file format</a:t>
            </a:r>
          </a:p>
          <a:p>
            <a:r>
              <a:rPr lang="en-US" dirty="0"/>
              <a:t>W3C XML 1.1  -  Extensible Markup Language file format</a:t>
            </a:r>
          </a:p>
          <a:p>
            <a:r>
              <a:rPr lang="en-US" dirty="0"/>
              <a:t>ISO/IEC 14882:2011 / 2011  -  C++ programming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BB475-B640-4DD3-A1AA-1CF10A44AA0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6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Custom 1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850037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7F85F4321109849828001F89B63E148" ma:contentTypeVersion="1" ma:contentTypeDescription="Create a new document." ma:contentTypeScope="" ma:versionID="095e360c2d3b38e9f1c3d2409eae6492">
  <xsd:schema xmlns:xsd="http://www.w3.org/2001/XMLSchema" xmlns:xs="http://www.w3.org/2001/XMLSchema" xmlns:p="http://schemas.microsoft.com/office/2006/metadata/properties" xmlns:ns3="4c2e6f55-8abc-4b5b-a4f7-930d3885115f" targetNamespace="http://schemas.microsoft.com/office/2006/metadata/properties" ma:root="true" ma:fieldsID="ce6d8a4f71ede4388f67b476f14a0021" ns3:_="">
    <xsd:import namespace="4c2e6f55-8abc-4b5b-a4f7-930d3885115f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2e6f55-8abc-4b5b-a4f7-930d3885115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1A76F2A-8591-44A6-B165-1D0702FBBD5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2e6f55-8abc-4b5b-a4f7-930d3885115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1EF12E8-B070-4F5F-9BD0-CEE0E7C075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5E529B-E2B8-4FF4-96DC-717B6A9731D6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TC103457496[[fn=Parallax]]</Template>
  <TotalTime>128</TotalTime>
  <Words>487</Words>
  <Application>Microsoft Office PowerPoint</Application>
  <PresentationFormat>Widescreen</PresentationFormat>
  <Paragraphs>100</Paragraphs>
  <Slides>14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Times New Roman</vt:lpstr>
      <vt:lpstr>Parallax</vt:lpstr>
      <vt:lpstr>Team 75-Project PAM</vt:lpstr>
      <vt:lpstr>What is 3D Printing?</vt:lpstr>
      <vt:lpstr>Problem Statements</vt:lpstr>
      <vt:lpstr>Our Solution</vt:lpstr>
      <vt:lpstr>Photoresin Additive Manufacturing </vt:lpstr>
      <vt:lpstr>Market Gap</vt:lpstr>
      <vt:lpstr>Criteria</vt:lpstr>
      <vt:lpstr>Subsystems</vt:lpstr>
      <vt:lpstr>Standards</vt:lpstr>
      <vt:lpstr>Print Control Software</vt:lpstr>
      <vt:lpstr>Functional Block Diagram</vt:lpstr>
      <vt:lpstr>Chassis Design</vt:lpstr>
      <vt:lpstr>Questions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Casey W Spencer</dc:creator>
  <cp:lastModifiedBy>Dan</cp:lastModifiedBy>
  <cp:revision>72</cp:revision>
  <dcterms:created xsi:type="dcterms:W3CDTF">2014-01-30T18:30:49Z</dcterms:created>
  <dcterms:modified xsi:type="dcterms:W3CDTF">2014-04-15T15:39:05Z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0x01010037F85F4321109849828001F89B63E148</vt:lpwstr>
  </property>
  <property fmtid="{D5CDD505-2E9C-101B-9397-08002B2CF9AE}" pid="3" name="IsMyDocuments">
    <vt:bool>true</vt:bool>
  </property>
</Properties>
</file>

<file path=docProps/thumbnail.jpeg>
</file>